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381" r:id="rId2"/>
    <p:sldId id="382" r:id="rId3"/>
    <p:sldId id="383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05" r:id="rId26"/>
    <p:sldId id="406" r:id="rId27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DEB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A196119-D77C-4E0E-8594-DCC2B592614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F1FFF4F-B5D7-4A53-ADA4-A88818CD05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4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418C12-4184-4EFE-940F-201F69E5B9F5}" type="datetimeFigureOut">
              <a:rPr lang="pt-BR" smtClean="0"/>
              <a:t>01/02/2021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050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2" y="908720"/>
            <a:ext cx="7808106" cy="48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rlao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10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85717"/>
              </p:ext>
            </p:extLst>
          </p:nvPr>
        </p:nvGraphicFramePr>
        <p:xfrm>
          <a:off x="560364" y="1052736"/>
          <a:ext cx="8008216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5747018"/>
                <a:gridCol w="2261198"/>
              </a:tblGrid>
              <a:tr h="3072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Capacidade de óleo POE e refrigerante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Aplicativo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Especificação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Carga do liquido de arrefecimento </a:t>
                      </a:r>
                      <a:r>
                        <a:rPr lang="pt-BR" sz="1800" dirty="0" smtClean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R-1234YF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725 g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Capacidade total de óleo do sistema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120 ml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Compressor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80 ml (1)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Condensador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20 ml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Carga dissecante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10 ml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Evaporador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20 ml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Refrigerador de bateria do motor de acionamento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15 ml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Conjunto de mangueiras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10 ml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Perda abrupta de liquido de arrefecimento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40 ml(2)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 compressor de serviço contém 80 ml de óleo POE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11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0364" y="1166843"/>
            <a:ext cx="80082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200" dirty="0" smtClean="0"/>
              <a:t>1 - Se </a:t>
            </a:r>
            <a:r>
              <a:rPr lang="pt-BR" sz="2200" dirty="0"/>
              <a:t>mais do que a quantidade especificada de óleo POE foi drenada de um componente, adicione a mesma quantidade de óleo drenado</a:t>
            </a:r>
            <a:r>
              <a:rPr lang="pt-BR" sz="2200" dirty="0" smtClean="0"/>
              <a:t>.</a:t>
            </a:r>
          </a:p>
          <a:p>
            <a:pPr lvl="0" algn="just"/>
            <a:endParaRPr lang="pt-BR" sz="2200" dirty="0"/>
          </a:p>
          <a:p>
            <a:pPr lvl="0" algn="just"/>
            <a:r>
              <a:rPr lang="pt-BR" sz="2200" dirty="0" smtClean="0"/>
              <a:t>2 - Perda </a:t>
            </a:r>
            <a:r>
              <a:rPr lang="pt-BR" sz="2200" dirty="0"/>
              <a:t>abrupta de liquido de arrefecimento devido a um grande vazamento, ruptura de mangueira, colisão ou abertura da válvula de alivio de pressão. Condições que permitem que o liquido de arrefecimento escoe ou purgue com o tempo não causam esta perda de óleo. Após a substituição de algum componente que causou uma grande perda de liquido de arrefecimento, adicione também a quantidade necessário de óleo para este componente específico.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12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3568" y="1859340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As válvulas tipo TXV reduzem a pressão de fluido refrigerante, reduzindo sua temperatura. Sob baixa pressão flui do </a:t>
            </a:r>
            <a:r>
              <a:rPr lang="pt-BR" sz="2200" dirty="0" smtClean="0"/>
              <a:t>resfriador </a:t>
            </a:r>
            <a:r>
              <a:rPr lang="pt-BR" sz="2200" dirty="0"/>
              <a:t>da bateria e do evaporador de volta para o </a:t>
            </a:r>
            <a:r>
              <a:rPr lang="pt-BR" sz="2200" dirty="0" smtClean="0"/>
              <a:t>compressor do </a:t>
            </a:r>
            <a:r>
              <a:rPr lang="pt-BR" sz="2200" dirty="0"/>
              <a:t>A/C elétrico, onde o ciclo é repetido</a:t>
            </a:r>
            <a:r>
              <a:rPr lang="pt-BR" sz="2200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Além disso, quando o HVAC não está ligado ou o veículo está inativo, o sistema de A/C pode operar automaticamente para reduzir a temperatura da bateria de alta tensão, se comandado pelo HPCM2.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13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204517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95536" y="1268760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b="1" dirty="0"/>
              <a:t>Módulo de controle do ar </a:t>
            </a:r>
            <a:r>
              <a:rPr lang="pt-BR" sz="2200" b="1" dirty="0" smtClean="0"/>
              <a:t>condicionado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O compressor de A/C usa um motor elétrico C/A de alta tensão para operar. O motor possui um transformador que converte corrente continua em alternada. A operação do compressor é controlada pelo módulo de controle de A/C  (ACCM</a:t>
            </a:r>
            <a:r>
              <a:rPr lang="pt-BR" sz="2200" dirty="0" smtClean="0"/>
              <a:t>), conforme </a:t>
            </a:r>
            <a:r>
              <a:rPr lang="pt-BR" sz="2200" dirty="0"/>
              <a:t>comandado pelo módulo de controle HVAC.</a:t>
            </a:r>
          </a:p>
        </p:txBody>
      </p:sp>
      <p:pic>
        <p:nvPicPr>
          <p:cNvPr id="17" name="Imagem 16" descr="C:\Users\Carlao\Desktop\img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5" b="982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1642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5652120" y="52292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COMPRESSOR   A/C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14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141277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Módulo de Controle do Ar </a:t>
            </a:r>
            <a:r>
              <a:rPr lang="pt-BR" sz="2200" b="1" dirty="0" smtClean="0"/>
              <a:t>Condicionado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Como descrito a pouco, o compressor utiliza óleo POE. A contaminação deste sistema com outros tipos de óleo ou com umidade pode levar a uma perda de isolamento na qual a alta tensão será transferida para o sistema de baixa tensão através do fluido refrigerante. Se o mesmo equipamento de recuperação/reciclagem de A/C for usado entre este e os veículos não elétricos ou não híbridos com óleo diferente, as mangueiras deverão ser lavadas adequadamente para remover qualquer óleo das linhas. A melhor politica é ter equipamento de Ar Condicionado dedicado para estes veículos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15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1052736"/>
            <a:ext cx="75969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O ACCM ativa o compressor de A/C quando ocorre um dos três eventos a seguir</a:t>
            </a:r>
            <a:r>
              <a:rPr lang="pt-BR" sz="2200" dirty="0" smtClean="0"/>
              <a:t>:</a:t>
            </a:r>
          </a:p>
          <a:p>
            <a:pPr algn="just"/>
            <a:endParaRPr lang="pt-BR" sz="2200" dirty="0"/>
          </a:p>
          <a:p>
            <a:pPr lvl="0" algn="just"/>
            <a:r>
              <a:rPr lang="pt-BR" sz="2200" dirty="0"/>
              <a:t>1- O cliente pressiona o botão do </a:t>
            </a:r>
            <a:r>
              <a:rPr lang="pt-BR" sz="2200" dirty="0" smtClean="0"/>
              <a:t>A/C</a:t>
            </a:r>
          </a:p>
          <a:p>
            <a:pPr lvl="0" algn="just"/>
            <a:endParaRPr lang="pt-BR" sz="2200" dirty="0"/>
          </a:p>
          <a:p>
            <a:pPr lvl="0" algn="just"/>
            <a:r>
              <a:rPr lang="pt-BR" sz="2200" dirty="0"/>
              <a:t>2- O controle HVAC, nas configurações de clima ECO ou clima COMFORT, solicita a ativação do compressor de A/C elétrico para ajudar a resfriar a cabine e remover a umidade em condições em que os vidros do veículos possam embaçar</a:t>
            </a:r>
            <a:r>
              <a:rPr lang="pt-BR" sz="2200" dirty="0" smtClean="0"/>
              <a:t>.</a:t>
            </a:r>
          </a:p>
          <a:p>
            <a:pPr lvl="0" algn="just"/>
            <a:endParaRPr lang="pt-BR" sz="2200" dirty="0"/>
          </a:p>
          <a:p>
            <a:pPr lvl="0" algn="just"/>
            <a:r>
              <a:rPr lang="pt-BR" sz="2200" dirty="0"/>
              <a:t>3- O HPCM2 solicita a ativação do compressor do A/C para ajudar a manter da temperatura da bateria.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16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60364" y="1196752"/>
            <a:ext cx="80082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Sistema de Aquecimento</a:t>
            </a:r>
          </a:p>
          <a:p>
            <a:pPr algn="ctr"/>
            <a:endParaRPr lang="pt-BR" sz="2200" dirty="0" smtClean="0"/>
          </a:p>
          <a:p>
            <a:pPr algn="just"/>
            <a:r>
              <a:rPr lang="pt-BR" sz="2200" dirty="0" smtClean="0"/>
              <a:t>O </a:t>
            </a:r>
            <a:r>
              <a:rPr lang="pt-BR" sz="2200" dirty="0"/>
              <a:t>sistema de aquecimento em veículos elétricos é diferente dos sistemas convencionais, porque não há nenhum liquido de arrefecimento do motor para aquecer a cabine. Todo o calor da cabine é gerado eletricamente por um aquecedor de ALTA TENSÃO de corrente contínua. </a:t>
            </a:r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Seus </a:t>
            </a:r>
            <a:r>
              <a:rPr lang="pt-BR" sz="2200" dirty="0"/>
              <a:t>componentes são</a:t>
            </a:r>
            <a:r>
              <a:rPr lang="pt-BR" sz="2200" dirty="0" smtClean="0"/>
              <a:t>:</a:t>
            </a:r>
            <a:endParaRPr lang="pt-BR" sz="2200" dirty="0"/>
          </a:p>
          <a:p>
            <a:pPr lvl="0" algn="just"/>
            <a:r>
              <a:rPr lang="pt-BR" sz="2200" dirty="0" smtClean="0"/>
              <a:t>1- Módulo </a:t>
            </a:r>
            <a:r>
              <a:rPr lang="pt-BR" sz="2200" dirty="0"/>
              <a:t>de controle de aquecimento</a:t>
            </a:r>
          </a:p>
          <a:p>
            <a:pPr lvl="0" algn="just"/>
            <a:r>
              <a:rPr lang="pt-BR" sz="2200" dirty="0" smtClean="0"/>
              <a:t>2- Bomba </a:t>
            </a:r>
            <a:r>
              <a:rPr lang="pt-BR" sz="2200" dirty="0"/>
              <a:t>de liquido de arrefecimento</a:t>
            </a:r>
          </a:p>
          <a:p>
            <a:pPr lvl="0" algn="just"/>
            <a:r>
              <a:rPr lang="pt-BR" sz="2200" dirty="0" smtClean="0"/>
              <a:t>3- Núcleo </a:t>
            </a:r>
            <a:r>
              <a:rPr lang="pt-BR" sz="2200" dirty="0"/>
              <a:t>aquecedor e reservatório de expansão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17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C:\Users\Carlao\Desktop\img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55" y="476672"/>
            <a:ext cx="4923745" cy="3065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95536" y="3415059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Módulo de controle do Aquecedor do Liquido de arrefecimento</a:t>
            </a:r>
            <a:endParaRPr lang="pt-BR" sz="2200" dirty="0"/>
          </a:p>
          <a:p>
            <a:pPr algn="just"/>
            <a:r>
              <a:rPr lang="pt-BR" sz="2200" dirty="0"/>
              <a:t>O sistema de aquecimento usa um aquecedor de ALTA TENSÃO, chamado módulo de controle do aquecedor de liquido de arrefecimento K10, para fornecer calor ao compartimento de passageiros. O aquecedor fornece diferentes níveis de calor, dependendo da quantidade de calor necessário e da temperatura externa.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18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3568" y="836712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Aquecedor do </a:t>
            </a:r>
            <a:r>
              <a:rPr lang="pt-BR" sz="2200" b="1" dirty="0" smtClean="0"/>
              <a:t>BOLT</a:t>
            </a:r>
          </a:p>
          <a:p>
            <a:pPr algn="ctr"/>
            <a:endParaRPr lang="pt-BR" sz="2200" dirty="0"/>
          </a:p>
          <a:p>
            <a:pPr algn="just"/>
            <a:r>
              <a:rPr lang="pt-BR" sz="2200" dirty="0"/>
              <a:t>O módulo de controle HVAC comanda a bomba do liquido de arrefecimento e o módulo de controle do aquecedor de liquido de arrefecimento é ativado pelo HPCM2 por meio de dados seriais. Utiliza uma solução de 50% de liquido de arrefecimento </a:t>
            </a:r>
            <a:r>
              <a:rPr lang="pt-BR" sz="2200" dirty="0" smtClean="0"/>
              <a:t>AC </a:t>
            </a:r>
            <a:r>
              <a:rPr lang="pt-BR" sz="2200" dirty="0" err="1" smtClean="0"/>
              <a:t>Delco</a:t>
            </a:r>
            <a:r>
              <a:rPr lang="pt-BR" sz="2200" dirty="0" smtClean="0"/>
              <a:t> </a:t>
            </a:r>
            <a:r>
              <a:rPr lang="pt-BR" sz="2200" dirty="0"/>
              <a:t>concentrado e 50% de água deionizada/desmineralizada.</a:t>
            </a:r>
          </a:p>
        </p:txBody>
      </p:sp>
      <p:pic>
        <p:nvPicPr>
          <p:cNvPr id="11" name="Imagem 10" descr="C:\Users\Carlao\Desktop\img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32" y="3501008"/>
            <a:ext cx="3370823" cy="281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19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104211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1" y="1268760"/>
            <a:ext cx="86409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Painel do HVAC</a:t>
            </a:r>
            <a:endParaRPr lang="pt-BR" sz="2200" dirty="0" smtClean="0"/>
          </a:p>
          <a:p>
            <a:pPr algn="just"/>
            <a:r>
              <a:rPr lang="pt-BR" sz="2200" dirty="0" smtClean="0"/>
              <a:t>O painel de controle do HVAC contém todos os interruptores do sistema HVAC e serve como um interface entre o operador e o módulo de controle. A tela do </a:t>
            </a:r>
            <a:r>
              <a:rPr lang="pt-BR" sz="2200" dirty="0" err="1" smtClean="0"/>
              <a:t>Mylink</a:t>
            </a:r>
            <a:r>
              <a:rPr lang="pt-BR" sz="2200" dirty="0" smtClean="0"/>
              <a:t> também pode ser utilizada para controlar as funções do HVAC e monitorar as operações. Os valores selecionados dos controles HVAC são passados para o módulo de controle HVAC por meio de dados seriais.</a:t>
            </a:r>
            <a:endParaRPr lang="pt-BR" sz="2200" dirty="0"/>
          </a:p>
        </p:txBody>
      </p:sp>
      <p:pic>
        <p:nvPicPr>
          <p:cNvPr id="12" name="Imagem 11" descr="C:\Users\Carlao\Desktop\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30974"/>
            <a:ext cx="6192688" cy="22903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55398" y="452175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PAINEL HVAC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44" y="6248227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7213" y="237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27213" y="237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55294"/>
              </p:ext>
            </p:extLst>
          </p:nvPr>
        </p:nvGraphicFramePr>
        <p:xfrm>
          <a:off x="179512" y="620688"/>
          <a:ext cx="8280920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4584441"/>
                <a:gridCol w="3696479"/>
              </a:tblGrid>
              <a:tr h="289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Especificações Motor e Transmissão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Nome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1ET25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Código RPO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MMF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Local de produção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Incheon, Coréia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Tração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Dianteira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Ré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Eletricamente variável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fluido 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da transmissão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DEXRON HP (High Performance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transmissão: EV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Motor de acionamento de 150 kW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Transmissão: T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Transversal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transmissão: 25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Série do Produto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Posições da Alavanca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P,R,N,D,L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Material da Caixa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Liga de alumínio fundido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Peso liquido da transmissão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77,4 kg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27213" y="237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20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764704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SISTEMAS DE ALTA TENSÃO</a:t>
            </a:r>
            <a:endParaRPr lang="pt-BR" sz="2200" dirty="0"/>
          </a:p>
          <a:p>
            <a:pPr algn="just"/>
            <a:r>
              <a:rPr lang="pt-BR" sz="2200" dirty="0"/>
              <a:t>A propulsão do veículo é alcançada por uma transmissão de acionamento elétrico. Os veículos elétricos utilizam exclusivamente energia elétrica armazenada para acionar um motor que impulsiona o veículo. A energia armazenada é controlada pela eletrônica de potência e distribuída ao motor de acionamento elétrico dentro da transmissão.</a:t>
            </a:r>
          </a:p>
        </p:txBody>
      </p:sp>
      <p:pic>
        <p:nvPicPr>
          <p:cNvPr id="12" name="Imagem 11" descr="C:\Users\Carlao\Desktop\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60" y="3140968"/>
            <a:ext cx="5449688" cy="3069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21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0364" y="1028343"/>
            <a:ext cx="77560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O sistema de propulsão possui os seguintes componentes</a:t>
            </a:r>
            <a:r>
              <a:rPr lang="pt-BR" sz="2200" dirty="0" smtClean="0"/>
              <a:t>:</a:t>
            </a:r>
          </a:p>
          <a:p>
            <a:pPr algn="just"/>
            <a:endParaRPr lang="pt-BR" sz="2200" dirty="0"/>
          </a:p>
          <a:p>
            <a:pPr lvl="0" algn="just"/>
            <a:r>
              <a:rPr lang="pt-BR" sz="2200" dirty="0" smtClean="0"/>
              <a:t>1. Bateria </a:t>
            </a:r>
            <a:r>
              <a:rPr lang="pt-BR" sz="2200" dirty="0"/>
              <a:t>do motor de acionamento</a:t>
            </a:r>
          </a:p>
          <a:p>
            <a:pPr lvl="0" algn="just"/>
            <a:r>
              <a:rPr lang="pt-BR" sz="2200" dirty="0" smtClean="0"/>
              <a:t>2. Módulo </a:t>
            </a:r>
            <a:r>
              <a:rPr lang="pt-BR" sz="2200" dirty="0"/>
              <a:t>inversor de potência do motor/gerador.</a:t>
            </a:r>
          </a:p>
          <a:p>
            <a:pPr lvl="0" algn="just"/>
            <a:r>
              <a:rPr lang="pt-BR" sz="2200" dirty="0" smtClean="0"/>
              <a:t>3. Módulo </a:t>
            </a:r>
            <a:r>
              <a:rPr lang="pt-BR" sz="2200" dirty="0"/>
              <a:t>de controle de potência DC acessório.</a:t>
            </a:r>
          </a:p>
          <a:p>
            <a:pPr lvl="0" algn="just"/>
            <a:r>
              <a:rPr lang="pt-BR" sz="2200" dirty="0" smtClean="0"/>
              <a:t>4. Transmissão </a:t>
            </a:r>
            <a:r>
              <a:rPr lang="pt-BR" sz="2200" dirty="0"/>
              <a:t>1ET25.</a:t>
            </a:r>
          </a:p>
          <a:p>
            <a:pPr lvl="0" algn="just"/>
            <a:r>
              <a:rPr lang="pt-BR" sz="2200" dirty="0" smtClean="0"/>
              <a:t>5. Carregador </a:t>
            </a:r>
            <a:r>
              <a:rPr lang="pt-BR" sz="2200" dirty="0"/>
              <a:t>de bateria do motor de acionamento.</a:t>
            </a:r>
          </a:p>
          <a:p>
            <a:pPr lvl="0" algn="just"/>
            <a:r>
              <a:rPr lang="pt-BR" sz="2200" dirty="0" smtClean="0"/>
              <a:t>6. Carregador </a:t>
            </a:r>
            <a:r>
              <a:rPr lang="pt-BR" sz="2200" dirty="0"/>
              <a:t>de corrente continua (CC) da bateria do motor de acionamento.</a:t>
            </a:r>
          </a:p>
          <a:p>
            <a:pPr lvl="0" algn="just"/>
            <a:r>
              <a:rPr lang="pt-BR" sz="2200" dirty="0" smtClean="0"/>
              <a:t>7. Cabos </a:t>
            </a:r>
            <a:r>
              <a:rPr lang="pt-BR" sz="2200" dirty="0"/>
              <a:t>de ALTA TENSÃO</a:t>
            </a:r>
          </a:p>
          <a:p>
            <a:pPr lvl="0" algn="just"/>
            <a:r>
              <a:rPr lang="pt-BR" sz="2200" dirty="0" smtClean="0"/>
              <a:t>8. Módulo </a:t>
            </a:r>
            <a:r>
              <a:rPr lang="pt-BR" sz="2200" dirty="0"/>
              <a:t>de controle do aquecedor do liquido de arrefecimento</a:t>
            </a:r>
          </a:p>
          <a:p>
            <a:pPr lvl="0" algn="just"/>
            <a:r>
              <a:rPr lang="pt-BR" sz="2200" dirty="0" smtClean="0"/>
              <a:t>9. Compressor </a:t>
            </a:r>
            <a:r>
              <a:rPr lang="pt-BR" sz="2200" dirty="0"/>
              <a:t>do A/C</a:t>
            </a:r>
          </a:p>
          <a:p>
            <a:pPr lvl="0" algn="just"/>
            <a:r>
              <a:rPr lang="pt-BR" sz="2200" dirty="0" smtClean="0"/>
              <a:t>10. Aquecedor </a:t>
            </a:r>
            <a:r>
              <a:rPr lang="pt-BR" sz="2200" dirty="0"/>
              <a:t>de bateria HV.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22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1111671"/>
            <a:ext cx="842493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/>
              <a:t>Analogia do Sistema de Alta Tensão</a:t>
            </a:r>
            <a:endParaRPr lang="pt-BR" sz="2300" dirty="0"/>
          </a:p>
          <a:p>
            <a:pPr algn="just"/>
            <a:r>
              <a:rPr lang="pt-BR" sz="2300" dirty="0"/>
              <a:t>O sistema de ALTA TENSÃO pode ser comparado ao sistema de alimentação de um veículo a combustão. O tanque de combustível é a bateria de ALTA TENSÃO que armazena energia. A transferência de energia na bateria de ALTA TENSÃO é realizada por longos cabos de CC, comparados aos tubos de distribuição que transferem combustível a um veiculo a combustão. A flauta de distribuição é equivalente a um capacitor de barramento – ambos formam um coletor.</a:t>
            </a:r>
          </a:p>
          <a:p>
            <a:pPr algn="just"/>
            <a:r>
              <a:rPr lang="pt-BR" sz="2300" dirty="0"/>
              <a:t>Os injetores de combustível são como os transistores bipolares de porta isolada (</a:t>
            </a:r>
            <a:r>
              <a:rPr lang="pt-BR" sz="2300" dirty="0" err="1"/>
              <a:t>IGBTs</a:t>
            </a:r>
            <a:r>
              <a:rPr lang="pt-BR" sz="2300" dirty="0"/>
              <a:t>) – ambos controlam o fluxo de energia. Por fim, o motor a combustão interna é comparado ao motor/gerador (elétrico) que impulsiona o veículo.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23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C:\Users\Carlao\Desktop\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36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24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288032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59632" y="1556792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NO PRÓXIMO MÓDULO, IREMOS TRATAR DA ARQUITETURA DA BATERIA DE ALTA TENSÃO, DISTRIBUIÇÃO DE ENERGIA E EVENTUAIS CÓDIGOS DE FALHA DO  </a:t>
            </a:r>
            <a:r>
              <a:rPr lang="pt-BR" sz="2800" dirty="0" smtClean="0">
                <a:solidFill>
                  <a:srgbClr val="002060"/>
                </a:solidFill>
              </a:rPr>
              <a:t>CHEVROLET  BOLT.</a:t>
            </a:r>
            <a:endParaRPr lang="pt-BR" sz="2800" dirty="0">
              <a:solidFill>
                <a:srgbClr val="002060"/>
              </a:solidFill>
            </a:endParaRPr>
          </a:p>
          <a:p>
            <a:endParaRPr lang="pt-BR" sz="2800" dirty="0" smtClean="0"/>
          </a:p>
          <a:p>
            <a:pPr algn="ctr"/>
            <a:r>
              <a:rPr lang="pt-BR" sz="2800" dirty="0" smtClean="0"/>
              <a:t>ATÉ LÁ !!!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988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25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7" name="Picture 3" descr="C:\Users\Carlao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1" y="3044924"/>
            <a:ext cx="454152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rlao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044924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1126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DUVIDAS ADICIONAIS PODEM SER SANADAS </a:t>
            </a:r>
            <a:endParaRPr lang="pt-BR" sz="2400" dirty="0" smtClean="0"/>
          </a:p>
          <a:p>
            <a:pPr algn="ctr"/>
            <a:r>
              <a:rPr lang="pt-BR" sz="2400" dirty="0" smtClean="0"/>
              <a:t>ENVIANDO-SE </a:t>
            </a:r>
            <a:r>
              <a:rPr lang="pt-BR" sz="2400" dirty="0"/>
              <a:t>UM E-MAIL PARA:</a:t>
            </a:r>
          </a:p>
          <a:p>
            <a:endParaRPr lang="pt-BR" sz="2400" dirty="0"/>
          </a:p>
          <a:p>
            <a:pPr algn="ctr"/>
            <a:r>
              <a:rPr lang="pt-BR" sz="2400" dirty="0"/>
              <a:t>suporte@apttabrasil.com</a:t>
            </a:r>
          </a:p>
        </p:txBody>
      </p:sp>
      <p:pic>
        <p:nvPicPr>
          <p:cNvPr id="11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26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050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2" y="908720"/>
            <a:ext cx="7808106" cy="48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rlao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36" y="215281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3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9069" y="3507973"/>
            <a:ext cx="87034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Arrefecimento do motor</a:t>
            </a:r>
          </a:p>
          <a:p>
            <a:pPr algn="just"/>
            <a:r>
              <a:rPr lang="pt-BR" sz="2200" dirty="0"/>
              <a:t>O fluido de arrefecimento flui do reservatório para os canais de distribuição. Estes canais garantem que o fluido seja distribuído uniformemente sobre o estator. </a:t>
            </a:r>
          </a:p>
          <a:p>
            <a:pPr algn="just"/>
            <a:r>
              <a:rPr lang="pt-BR" sz="2200" dirty="0" smtClean="0"/>
              <a:t>O </a:t>
            </a:r>
            <a:r>
              <a:rPr lang="pt-BR" sz="2200" dirty="0"/>
              <a:t>fluido absorve o calor quando passa sobre o motor e flui para o fundo, onde o calor é liberado no liquido de arrefecimento através do cárter.</a:t>
            </a:r>
          </a:p>
        </p:txBody>
      </p:sp>
      <p:pic>
        <p:nvPicPr>
          <p:cNvPr id="11" name="Imagem 10" descr="C:\Users\Carlao\Desktop\img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93" y="908720"/>
            <a:ext cx="4670963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4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220072" y="1196752"/>
            <a:ext cx="38164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Procedimento de verificação do nível de fluido</a:t>
            </a:r>
          </a:p>
          <a:p>
            <a:pPr algn="just"/>
            <a:r>
              <a:rPr lang="pt-BR" sz="2200" dirty="0"/>
              <a:t>A transmissão 1ET25 possui um tubo de enchimento ou vareta medidora de nível. Portanto, um bujão de abastecimento na parte superior do conjunto da transmissão, permitindo a vistoria do nível do fluido com facilidade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sz="2200" dirty="0" smtClean="0"/>
              <a:t>Fluido DEXRON HP – capacidade 2,9 litros</a:t>
            </a:r>
            <a:endParaRPr lang="pt-BR" sz="2200" dirty="0"/>
          </a:p>
        </p:txBody>
      </p:sp>
      <p:pic>
        <p:nvPicPr>
          <p:cNvPr id="12" name="Imagem 11" descr="C:\Users\Carlao\Desktop\img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0265"/>
            <a:ext cx="4549228" cy="45129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79512" y="9807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BUJÃO DE ABASTECIMENTO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5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C:\Users\Carlao\Desktop\img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4873"/>
            <a:ext cx="4587700" cy="3986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220072" y="1628800"/>
            <a:ext cx="37261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Cuidado: o nível de fluido deve ser verificado quando a temperatura do fluido da transmissão estiver entre 15-35ºC. </a:t>
            </a:r>
            <a:r>
              <a:rPr lang="pt-BR" sz="2200" b="1" dirty="0" smtClean="0"/>
              <a:t>Se </a:t>
            </a:r>
            <a:r>
              <a:rPr lang="pt-BR" sz="2200" b="1" dirty="0"/>
              <a:t>a temperatura do fluido da transmissão não estiver dentro desta faixa, opere o veículo ou deixe o fluido esfriar conforme necessário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510667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BUJÃO DE VERIFICAÇÃO DE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6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908720"/>
            <a:ext cx="80082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/>
              <a:t>AQUECIMENTO, VENTILAÇÃO E AR CONDICIONADO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O sistema de controle climático </a:t>
            </a:r>
            <a:r>
              <a:rPr lang="pt-BR" sz="2200" dirty="0" smtClean="0"/>
              <a:t>regula a </a:t>
            </a:r>
            <a:r>
              <a:rPr lang="pt-BR" sz="2200" dirty="0"/>
              <a:t>temperatura dentro da cabina do veículo. O BOLT EV utiliza um sistema de aquecimento , ventilação e ar condicionado (HVAC) automático de zona única, projetado a partir dos sistemas de HVAC de veículos convencionais.</a:t>
            </a:r>
          </a:p>
          <a:p>
            <a:r>
              <a:rPr lang="pt-BR" sz="2200" dirty="0"/>
              <a:t>As modificações deste sistema fornecem funções de aquecimento e condicionamento do ar (A/C), apesar da ausência de um motor de combustão</a:t>
            </a:r>
            <a:r>
              <a:rPr lang="pt-BR" sz="2200" dirty="0" smtClean="0"/>
              <a:t>.</a:t>
            </a:r>
            <a:r>
              <a:rPr lang="pt-BR" sz="2400" dirty="0"/>
              <a:t> Os componentes deste sistema HVAC são: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200" dirty="0"/>
              <a:t>Aquecedor de ALTA TENSÃO (HV)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200" dirty="0"/>
              <a:t>Compressor de ALTA TENSÃO (CA)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200" dirty="0"/>
              <a:t>Resfriador da bateria de ALTA TENSÃO</a:t>
            </a: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7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0364" y="1028343"/>
            <a:ext cx="81881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Sistema de ar </a:t>
            </a:r>
            <a:r>
              <a:rPr lang="pt-BR" sz="2200" b="1" dirty="0" smtClean="0"/>
              <a:t>condicionado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O sistema de ar condicionado utiliza o fluido refrigerante </a:t>
            </a:r>
            <a:r>
              <a:rPr lang="pt-BR" sz="2200" dirty="0">
                <a:solidFill>
                  <a:srgbClr val="FF0000"/>
                </a:solidFill>
              </a:rPr>
              <a:t>R1234YF</a:t>
            </a:r>
            <a:r>
              <a:rPr lang="pt-BR" sz="2200" dirty="0"/>
              <a:t> e óleo de </a:t>
            </a:r>
            <a:r>
              <a:rPr lang="pt-BR" sz="2200" dirty="0" err="1"/>
              <a:t>Poliester</a:t>
            </a:r>
            <a:r>
              <a:rPr lang="pt-BR" sz="2200" dirty="0"/>
              <a:t> (FOE) e é semelhante aos veículos convencionais, com exceção do compressor elétrico e resfriador da bateria de ALTA TENSÃO. O compressor é trifásico e é acionado pelo sistema de alta tensão para fornecer as pressões necessárias para satisfazer a demanda de resfriamento do habitáculo.</a:t>
            </a:r>
          </a:p>
          <a:p>
            <a:pPr algn="just"/>
            <a:r>
              <a:rPr lang="pt-BR" sz="2200" dirty="0"/>
              <a:t>O resfriador de ALTA TENSÃO trabalha em paralelo com o HVAC e tem a mesma função que um núcleo adicional do evaporador, ou seja, extrai o calor do sistema de arrefecimento da bateria de alta tensão.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8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180528" y="176808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6232" y="1196752"/>
            <a:ext cx="80082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Ciclo de ar condicionado.</a:t>
            </a:r>
            <a:endParaRPr lang="pt-BR" sz="2200" dirty="0"/>
          </a:p>
          <a:p>
            <a:pPr algn="just"/>
            <a:r>
              <a:rPr lang="pt-BR" sz="2200" dirty="0"/>
              <a:t>O fluido refrigerante flui do compressor para o condensador e é resfriado por um eletro ventilador que opera através de pulsos PWM. Do condensador, o fluido refrigerante se move para a válvula de expansão térmica (TXV) no resfriador do sistema de alta tensão e para o TXV do evaporador.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3356992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/>
              <a:t>Fluido refrigerante</a:t>
            </a:r>
            <a:endParaRPr lang="pt-BR" sz="2200" dirty="0"/>
          </a:p>
          <a:p>
            <a:pPr algn="just"/>
            <a:r>
              <a:rPr lang="pt-BR" sz="2200" dirty="0"/>
              <a:t>Utiliza o </a:t>
            </a:r>
            <a:r>
              <a:rPr lang="pt-BR" sz="2200" dirty="0" smtClean="0">
                <a:solidFill>
                  <a:srgbClr val="FF0000"/>
                </a:solidFill>
              </a:rPr>
              <a:t>R-1234YF</a:t>
            </a:r>
            <a:r>
              <a:rPr lang="pt-BR" sz="2200" dirty="0" smtClean="0">
                <a:solidFill>
                  <a:srgbClr val="FFFF00"/>
                </a:solidFill>
              </a:rPr>
              <a:t>.</a:t>
            </a:r>
            <a:r>
              <a:rPr lang="pt-BR" sz="2200" dirty="0" smtClean="0"/>
              <a:t> </a:t>
            </a:r>
            <a:r>
              <a:rPr lang="pt-BR" sz="2200" dirty="0"/>
              <a:t>É uma olefina contendo hidrogênio, flúor e carbono com propriedades termodinâmicas semelhantes ao R134-A. Este fluido refrigerante é um gás levemente inflamável e possui um ponto de ebulição de -29,2ºC, pressão de vapor de 583 kPa (84,6 psi) absoluta a 20ºC, nenhum potencial de depleção de ozônio e um potencial de aquecimento global de 4.</a:t>
            </a:r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9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1166843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Óleo refrigerante</a:t>
            </a:r>
            <a:endParaRPr lang="pt-BR" sz="2200" dirty="0"/>
          </a:p>
          <a:p>
            <a:r>
              <a:rPr lang="pt-BR" sz="2200" dirty="0"/>
              <a:t>O sistema utiliza gás refrigerante</a:t>
            </a:r>
            <a:r>
              <a:rPr lang="pt-BR" sz="2200" b="1" dirty="0"/>
              <a:t> </a:t>
            </a:r>
            <a:r>
              <a:rPr lang="pt-BR" sz="2200" dirty="0" smtClean="0">
                <a:solidFill>
                  <a:srgbClr val="FF0000"/>
                </a:solidFill>
              </a:rPr>
              <a:t>R-1234YF </a:t>
            </a:r>
            <a:r>
              <a:rPr lang="pt-BR" sz="2200" dirty="0" smtClean="0"/>
              <a:t> </a:t>
            </a:r>
            <a:r>
              <a:rPr lang="pt-BR" sz="2200" dirty="0"/>
              <a:t>e óleo POE para garantir o isolamento do compressor HV para o chassi do veículo, uma vez que o óleo POE não é condutivo. Como o óleo e o liquido de arrefecimento viajam através da seção do motor elétrico do compressor, eles devem eletricamente isolantes para evitar a perda de isolamento elétrico no sistema de ALTA TENSÃO.</a:t>
            </a:r>
          </a:p>
          <a:p>
            <a:r>
              <a:rPr lang="pt-BR" sz="2200" b="1" dirty="0"/>
              <a:t>Importante: somente o óleo POE deve ser utilizado no sistema de ar condicionado. O equipamento de recarga deve ser lavado adequadamente antes de se executar serviços no sistema para evitar contaminação cruzada.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49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5335</TotalTime>
  <Words>1909</Words>
  <Application>Microsoft Office PowerPoint</Application>
  <PresentationFormat>Apresentação na tela (4:3)</PresentationFormat>
  <Paragraphs>189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TRANSMISSÃO 6T45 GM</dc:title>
  <dc:creator>Carlao</dc:creator>
  <cp:lastModifiedBy>Carlao</cp:lastModifiedBy>
  <cp:revision>426</cp:revision>
  <cp:lastPrinted>2018-12-17T13:40:28Z</cp:lastPrinted>
  <dcterms:created xsi:type="dcterms:W3CDTF">2015-12-01T13:03:07Z</dcterms:created>
  <dcterms:modified xsi:type="dcterms:W3CDTF">2021-02-01T13:49:40Z</dcterms:modified>
</cp:coreProperties>
</file>